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78" r:id="rId7"/>
    <p:sldId id="277" r:id="rId8"/>
    <p:sldId id="260" r:id="rId9"/>
    <p:sldId id="279" r:id="rId10"/>
    <p:sldId id="273" r:id="rId11"/>
    <p:sldId id="269" r:id="rId12"/>
    <p:sldId id="280" r:id="rId13"/>
    <p:sldId id="274" r:id="rId14"/>
    <p:sldId id="261" r:id="rId15"/>
    <p:sldId id="262" r:id="rId16"/>
    <p:sldId id="272" r:id="rId17"/>
    <p:sldId id="284" r:id="rId18"/>
    <p:sldId id="265" r:id="rId19"/>
    <p:sldId id="266" r:id="rId20"/>
    <p:sldId id="275" r:id="rId21"/>
    <p:sldId id="267" r:id="rId22"/>
    <p:sldId id="282" r:id="rId23"/>
    <p:sldId id="28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9635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st="63500" dir="2700000" algn="tl">
                    <a:schemeClr val="accent5">
                      <a:lumMod val="10000"/>
                      <a:lumOff val="9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  <a:effectLst>
                  <a:outerShdw blurRad="63500" dist="63500" dir="2700000" algn="tl">
                    <a:schemeClr val="accent5">
                      <a:lumMod val="10000"/>
                      <a:lumOff val="90000"/>
                      <a:alpha val="43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500A-8E18-4119-9A66-9988D659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1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žn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st="63500" dir="2700000" algn="tl">
                    <a:schemeClr val="accent5">
                      <a:lumMod val="10000"/>
                      <a:lumOff val="9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2"/>
              </a:buClr>
              <a:buFont typeface="Century Gothic" pitchFamily="34" charset="0"/>
              <a:buChar char="▪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chemeClr val="accent2"/>
              </a:buClr>
              <a:buFont typeface="Century Gothic" pitchFamily="34" charset="0"/>
              <a:buChar char="▪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Century Gothic" pitchFamily="34" charset="0"/>
              <a:buChar char="▪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Century Gothic" pitchFamily="34" charset="0"/>
              <a:buChar char="▪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Century Gothic" pitchFamily="34" charset="0"/>
              <a:buChar char="▪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500A-8E18-4119-9A66-9988D659A11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dpis Pod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659213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0" cap="all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st="63500" dir="2700000" algn="tl">
                    <a:schemeClr val="accent5">
                      <a:lumMod val="10000"/>
                      <a:lumOff val="9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159026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effectLst>
                  <a:outerShdw blurRad="63500" dist="63500" dir="2700000" algn="tl">
                    <a:schemeClr val="accent5">
                      <a:lumMod val="10000"/>
                      <a:lumOff val="90000"/>
                      <a:alpha val="43000"/>
                    </a:scheme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500A-8E18-4119-9A66-9988D659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1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500A-8E18-4119-9A66-9988D659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81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139952" y="5373216"/>
            <a:ext cx="5112568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139952" y="4797152"/>
            <a:ext cx="5112568" cy="576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2241" y="4800600"/>
            <a:ext cx="4534215" cy="566738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142241" y="5367338"/>
            <a:ext cx="453421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6DE195-DCB2-4D5D-A73A-67FECFE04D55}" type="datetimeFigureOut">
              <a:rPr lang="cs-CZ" smtClean="0"/>
              <a:t>8.8.2013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500A-8E18-4119-9A66-9988D659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70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18E500A-8E18-4119-9A66-9988D659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01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effectLst>
            <a:outerShdw blurRad="88900" dist="50800" dir="2700000" algn="tl">
              <a:schemeClr val="bg1">
                <a:alpha val="4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Century Gothic" pitchFamily="34" charset="0"/>
        <a:buChar char="▪"/>
        <a:defRPr sz="32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Century Gothic" pitchFamily="34" charset="0"/>
        <a:buChar char="▪"/>
        <a:defRPr sz="2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Century Gothic" pitchFamily="34" charset="0"/>
        <a:buChar char="▪"/>
        <a:defRPr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Century Gothic" pitchFamily="34" charset="0"/>
        <a:buChar char="▪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Century Gothic" pitchFamily="34" charset="0"/>
        <a:buChar char="▪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Rozpočet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6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Prvotní doklad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0407"/>
            <a:ext cx="7848872" cy="55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1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Náležitosti účetního dokladu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Podle zákona o účetnictví:</a:t>
            </a:r>
          </a:p>
          <a:p>
            <a:pPr lvl="0"/>
            <a:r>
              <a:rPr lang="cs-CZ" dirty="0" smtClean="0"/>
              <a:t>označení </a:t>
            </a:r>
            <a:r>
              <a:rPr lang="cs-CZ" dirty="0"/>
              <a:t>účetního dokladu</a:t>
            </a:r>
          </a:p>
          <a:p>
            <a:pPr lvl="0"/>
            <a:r>
              <a:rPr lang="cs-CZ" dirty="0"/>
              <a:t>obsah účetního případu a jeho účastníky</a:t>
            </a:r>
          </a:p>
          <a:p>
            <a:pPr lvl="0"/>
            <a:r>
              <a:rPr lang="cs-CZ" dirty="0"/>
              <a:t>peněžní částku nebo informaci o ceně za měrnou jednotku a vyjádření množství</a:t>
            </a:r>
          </a:p>
          <a:p>
            <a:pPr lvl="0"/>
            <a:r>
              <a:rPr lang="cs-CZ" dirty="0"/>
              <a:t>okamžik vyhotovení účetního dokladu</a:t>
            </a:r>
          </a:p>
          <a:p>
            <a:pPr lvl="0"/>
            <a:r>
              <a:rPr lang="cs-CZ" dirty="0"/>
              <a:t>okamžik uskutečnění účetního případu, není-li shodný s okamžikem podle písmene d)</a:t>
            </a:r>
          </a:p>
          <a:p>
            <a:pPr lvl="0"/>
            <a:r>
              <a:rPr lang="cs-CZ" dirty="0"/>
              <a:t>podpisový záznam osoby zodpovědné za účetní případ a podpisový záznam osoby odpovědné za jeho </a:t>
            </a:r>
            <a:r>
              <a:rPr lang="cs-CZ" dirty="0" smtClean="0"/>
              <a:t>zaúčtování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6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6021287"/>
            <a:ext cx="6300192" cy="832665"/>
          </a:xfrm>
        </p:spPr>
        <p:txBody>
          <a:bodyPr/>
          <a:lstStyle/>
          <a:p>
            <a:r>
              <a:rPr lang="cs-CZ" dirty="0" smtClean="0"/>
              <a:t>Účetní doklad</a:t>
            </a:r>
            <a:endParaRPr lang="cs-CZ" dirty="0"/>
          </a:p>
        </p:txBody>
      </p:sp>
      <p:pic>
        <p:nvPicPr>
          <p:cNvPr id="1026" name="Picture 2" descr="C:\Users\Lenulka\Desktop\GEMINI\DSCF3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" y="58170"/>
            <a:ext cx="8083462" cy="60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863751"/>
            <a:ext cx="4032031" cy="22570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3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Cestovní příkaz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Cestovné X jízdné</a:t>
            </a:r>
          </a:p>
          <a:p>
            <a:endParaRPr lang="cs-CZ" dirty="0" smtClean="0"/>
          </a:p>
          <a:p>
            <a:r>
              <a:rPr lang="cs-CZ" dirty="0" smtClean="0"/>
              <a:t>K vyúčtování cestovného je potřeba:</a:t>
            </a:r>
          </a:p>
          <a:p>
            <a:pPr lvl="1"/>
            <a:r>
              <a:rPr lang="cs-CZ" dirty="0" smtClean="0"/>
              <a:t>Smlouva o proplácení cestovních náhrad</a:t>
            </a:r>
          </a:p>
          <a:p>
            <a:pPr lvl="1"/>
            <a:r>
              <a:rPr lang="cs-CZ" dirty="0" smtClean="0"/>
              <a:t>Cestovní příkaz</a:t>
            </a:r>
          </a:p>
          <a:p>
            <a:r>
              <a:rPr lang="cs-CZ" dirty="0" smtClean="0"/>
              <a:t>V případě auta:</a:t>
            </a:r>
          </a:p>
          <a:p>
            <a:pPr lvl="1"/>
            <a:r>
              <a:rPr lang="cs-CZ" dirty="0" smtClean="0"/>
              <a:t>Doklad o ceně benzinu</a:t>
            </a:r>
          </a:p>
          <a:p>
            <a:pPr lvl="1"/>
            <a:r>
              <a:rPr lang="cs-CZ" dirty="0" smtClean="0"/>
              <a:t>Výpočet ceny za 1 km: </a:t>
            </a:r>
          </a:p>
          <a:p>
            <a:pPr lvl="2"/>
            <a:r>
              <a:rPr lang="cs-CZ" dirty="0" smtClean="0"/>
              <a:t>(Průměrná spotřeba/100 * cena za 1l benzinu) + sazba za opotřebení</a:t>
            </a:r>
          </a:p>
          <a:p>
            <a:r>
              <a:rPr lang="cs-CZ" dirty="0"/>
              <a:t>V případě </a:t>
            </a:r>
            <a:r>
              <a:rPr lang="cs-CZ" dirty="0" smtClean="0"/>
              <a:t>hromadného prostředku:</a:t>
            </a:r>
            <a:endParaRPr lang="cs-CZ" dirty="0"/>
          </a:p>
          <a:p>
            <a:pPr lvl="1"/>
            <a:r>
              <a:rPr lang="cs-CZ" dirty="0" smtClean="0"/>
              <a:t>jízdenka</a:t>
            </a:r>
          </a:p>
        </p:txBody>
      </p:sp>
    </p:spTree>
    <p:extLst>
      <p:ext uri="{BB962C8B-B14F-4D97-AF65-F5344CB8AC3E}">
        <p14:creationId xmlns:p14="http://schemas.microsoft.com/office/powerpoint/2010/main" val="12685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vyplnit běžné doklady?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Příjmový pokladní doklad:</a:t>
            </a:r>
          </a:p>
          <a:p>
            <a:pPr lvl="1"/>
            <a:r>
              <a:rPr lang="cs-CZ" dirty="0" smtClean="0"/>
              <a:t>Účastnický poplatek za víkendovku</a:t>
            </a:r>
          </a:p>
          <a:p>
            <a:pPr lvl="1"/>
            <a:r>
              <a:rPr lang="cs-CZ" dirty="0" smtClean="0"/>
              <a:t>Výběr peněz dne 14.6.2013 </a:t>
            </a:r>
          </a:p>
          <a:p>
            <a:pPr lvl="1"/>
            <a:r>
              <a:rPr lang="cs-CZ" dirty="0" smtClean="0"/>
              <a:t>Helena Nová, Lesní 50, Lhota</a:t>
            </a:r>
          </a:p>
          <a:p>
            <a:pPr lvl="1"/>
            <a:r>
              <a:rPr lang="cs-CZ" dirty="0" smtClean="0"/>
              <a:t>200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2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Výdajový pokladní doklad:</a:t>
            </a:r>
          </a:p>
          <a:p>
            <a:pPr lvl="1"/>
            <a:r>
              <a:rPr lang="cs-CZ" dirty="0" smtClean="0"/>
              <a:t>Podle účtenky za nákup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potravin a materiálu</a:t>
            </a:r>
          </a:p>
          <a:p>
            <a:pPr lvl="1"/>
            <a:r>
              <a:rPr lang="cs-CZ" dirty="0" smtClean="0"/>
              <a:t>František Křehký, U pece 153,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Lhota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2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3483"/>
            <a:ext cx="3331661" cy="695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381"/>
            <a:ext cx="2294946" cy="691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Pokladní kniha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6" y="1809750"/>
            <a:ext cx="9169696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487582"/>
              </p:ext>
            </p:extLst>
          </p:nvPr>
        </p:nvGraphicFramePr>
        <p:xfrm>
          <a:off x="1835696" y="44623"/>
          <a:ext cx="3697801" cy="6737424"/>
        </p:xfrm>
        <a:graphic>
          <a:graphicData uri="http://schemas.openxmlformats.org/drawingml/2006/table">
            <a:tbl>
              <a:tblPr firstRow="1" firstCol="1" bandRow="1"/>
              <a:tblGrid>
                <a:gridCol w="803139"/>
                <a:gridCol w="396238"/>
                <a:gridCol w="1128991"/>
                <a:gridCol w="240442"/>
                <a:gridCol w="1128991"/>
              </a:tblGrid>
              <a:tr h="36004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Rekapitulace akce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Název akce: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Rádcovský kurz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Datum konání: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.-20.1., 25-27.2</a:t>
                      </a:r>
                      <a:r>
                        <a:rPr lang="cs-CZ" sz="105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., 10.-12.3., 15.-17.4.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Místo: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Rohovec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58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 období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od: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15.1.</a:t>
                      </a:r>
                      <a:r>
                        <a:rPr lang="cs-CZ" sz="105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do: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20.4.2013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Příjmy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Částka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Účastnické poplatky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21 600,00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Peněžní prostředky střediska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1 699,00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Dotace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3 500,00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Celkem příjmy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26 799,00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3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Výdaje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Částka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Nájemné, ubytování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10 780,00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Jízdné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Stravné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9 620,00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Materiál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2 526,00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Služby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Cestovné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3 873,00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Ostatní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Celkem výdaje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26 799,00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58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Hospodářský výsledek akce: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38" marR="37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6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Majetek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Hospodaření akce a zajištění hospodaření oddílu vůbec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Zajištění finančních a materiálních prostředků pro oddíl</a:t>
            </a:r>
          </a:p>
          <a:p>
            <a:r>
              <a:rPr lang="cs-CZ" dirty="0" smtClean="0"/>
              <a:t>Hospodaření střediska, oddílu</a:t>
            </a:r>
          </a:p>
          <a:p>
            <a:r>
              <a:rPr lang="cs-CZ" dirty="0" smtClean="0"/>
              <a:t>Malá akce X velká akce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78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Dělení majetku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Krátkodobý x dlouhodobý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Dlouhodobý majetek se dále dělí:</a:t>
            </a:r>
          </a:p>
          <a:p>
            <a:pPr lvl="1">
              <a:buFontTx/>
              <a:buChar char="-"/>
            </a:pPr>
            <a:r>
              <a:rPr lang="cs-CZ" dirty="0"/>
              <a:t>Hmotný (3 – 40 tis. Kč,  nad 40 tis. Kč)</a:t>
            </a:r>
          </a:p>
          <a:p>
            <a:pPr lvl="2">
              <a:buFontTx/>
              <a:buChar char="-"/>
            </a:pPr>
            <a:r>
              <a:rPr lang="cs-CZ" dirty="0"/>
              <a:t>movitý </a:t>
            </a:r>
          </a:p>
          <a:p>
            <a:pPr lvl="2">
              <a:buFontTx/>
              <a:buChar char="-"/>
            </a:pPr>
            <a:r>
              <a:rPr lang="cs-CZ" dirty="0"/>
              <a:t>nemovitý</a:t>
            </a:r>
          </a:p>
          <a:p>
            <a:pPr lvl="1">
              <a:buFontTx/>
              <a:buChar char="-"/>
            </a:pPr>
            <a:r>
              <a:rPr lang="cs-CZ" dirty="0"/>
              <a:t>Nehmotný (7 – 60 tis. Kč, nad 60 tis. Kč)</a:t>
            </a:r>
          </a:p>
          <a:p>
            <a:r>
              <a:rPr lang="cs-CZ" dirty="0" smtClean="0"/>
              <a:t>Finanční majetek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80961"/>
              </p:ext>
            </p:extLst>
          </p:nvPr>
        </p:nvGraphicFramePr>
        <p:xfrm>
          <a:off x="1547664" y="2204864"/>
          <a:ext cx="64807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Krátkodobý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Spotřebovává se do 1 roku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Dlouhodobý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Opotřebovává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se déle než 1 rok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995936" y="4221088"/>
            <a:ext cx="295232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Majetek v operativní evidenci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2627784" y="3735033"/>
            <a:ext cx="2088232" cy="6840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3059832" y="4952781"/>
            <a:ext cx="2059396" cy="633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3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Karta operativní evidence majetku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916431"/>
              </p:ext>
            </p:extLst>
          </p:nvPr>
        </p:nvGraphicFramePr>
        <p:xfrm>
          <a:off x="899592" y="2132856"/>
          <a:ext cx="7416824" cy="315468"/>
        </p:xfrm>
        <a:graphic>
          <a:graphicData uri="http://schemas.openxmlformats.org/drawingml/2006/table">
            <a:tbl>
              <a:tblPr firstRow="1" firstCol="1" bandRow="1"/>
              <a:tblGrid>
                <a:gridCol w="7416824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Název OJ: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84227"/>
              </p:ext>
            </p:extLst>
          </p:nvPr>
        </p:nvGraphicFramePr>
        <p:xfrm>
          <a:off x="899592" y="2734692"/>
          <a:ext cx="7416824" cy="315468"/>
        </p:xfrm>
        <a:graphic>
          <a:graphicData uri="http://schemas.openxmlformats.org/drawingml/2006/table">
            <a:tbl>
              <a:tblPr firstRow="1" firstCol="1" bandRow="1"/>
              <a:tblGrid>
                <a:gridCol w="741682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Operativní evidence drobného majetku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81880"/>
              </p:ext>
            </p:extLst>
          </p:nvPr>
        </p:nvGraphicFramePr>
        <p:xfrm>
          <a:off x="899592" y="3429000"/>
          <a:ext cx="7488832" cy="1268456"/>
        </p:xfrm>
        <a:graphic>
          <a:graphicData uri="http://schemas.openxmlformats.org/drawingml/2006/table">
            <a:tbl>
              <a:tblPr firstRow="1" firstCol="1" bandRow="1"/>
              <a:tblGrid>
                <a:gridCol w="1391150"/>
                <a:gridCol w="1391150"/>
                <a:gridCol w="1391150"/>
                <a:gridCol w="1474981"/>
                <a:gridCol w="1840401"/>
              </a:tblGrid>
              <a:tr h="47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Inventární číslo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Popis majetku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Umístění majetku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Odpovědná osoba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38826" y="25649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Inventarizace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Soubor jednotlivých inventur</a:t>
            </a:r>
          </a:p>
          <a:p>
            <a:pPr lvl="1"/>
            <a:r>
              <a:rPr lang="cs-CZ" dirty="0" smtClean="0"/>
              <a:t>Fyzická kontrola majetku, hotovosti v pokladně, peněz na účtu a následné porovnání s účetním stavem</a:t>
            </a:r>
          </a:p>
          <a:p>
            <a:r>
              <a:rPr lang="cs-CZ" dirty="0" smtClean="0"/>
              <a:t>Inventarizace je součást účetní závěrky.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Rozdíl mezi evidencí a inventarizací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9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Předpisy týkající se hospodaření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Stanovy Junáka</a:t>
            </a:r>
          </a:p>
          <a:p>
            <a:r>
              <a:rPr lang="cs-CZ" dirty="0" smtClean="0"/>
              <a:t>Zákon o účetnictví</a:t>
            </a:r>
          </a:p>
          <a:p>
            <a:r>
              <a:rPr lang="cs-CZ" dirty="0" smtClean="0"/>
              <a:t>Hospodářský řád</a:t>
            </a:r>
          </a:p>
          <a:p>
            <a:r>
              <a:rPr lang="cs-CZ" dirty="0" smtClean="0"/>
              <a:t>Směrnice o majetku Junáka</a:t>
            </a:r>
          </a:p>
          <a:p>
            <a:r>
              <a:rPr lang="cs-CZ" dirty="0" smtClean="0"/>
              <a:t>Směrnice k inventarizaci</a:t>
            </a:r>
          </a:p>
          <a:p>
            <a:r>
              <a:rPr lang="cs-CZ" dirty="0" smtClean="0"/>
              <a:t>Směrnice k proplácení cestovních náhrad</a:t>
            </a:r>
          </a:p>
          <a:p>
            <a:r>
              <a:rPr lang="cs-CZ" dirty="0" smtClean="0"/>
              <a:t>Směrnice k proplácení telekomunikačních náhrad</a:t>
            </a:r>
          </a:p>
          <a:p>
            <a:r>
              <a:rPr lang="cs-CZ" dirty="0" smtClean="0"/>
              <a:t>Pokyny hospodářského zpravodaje</a:t>
            </a:r>
          </a:p>
          <a:p>
            <a:r>
              <a:rPr lang="cs-CZ" dirty="0" smtClean="0"/>
              <a:t>Vyhlášky nadřízených jednotek a střediska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4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Hospodaření 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sestavení rozpočtu</a:t>
            </a:r>
          </a:p>
          <a:p>
            <a:r>
              <a:rPr lang="cs-CZ" dirty="0" smtClean="0"/>
              <a:t>2. vedení účetnictví akce</a:t>
            </a:r>
          </a:p>
          <a:p>
            <a:r>
              <a:rPr lang="cs-CZ" dirty="0" smtClean="0"/>
              <a:t>3. sledování rozpočtu</a:t>
            </a:r>
          </a:p>
          <a:p>
            <a:r>
              <a:rPr lang="cs-CZ" dirty="0" smtClean="0"/>
              <a:t>4. sestavení vyúčtování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3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Rádcovského 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 víkendy</a:t>
            </a:r>
          </a:p>
          <a:p>
            <a:r>
              <a:rPr lang="cs-CZ" dirty="0" smtClean="0"/>
              <a:t>PŘÍJMY</a:t>
            </a:r>
          </a:p>
          <a:p>
            <a:pPr lvl="1"/>
            <a:r>
              <a:rPr lang="cs-CZ" dirty="0" smtClean="0"/>
              <a:t>Účastnické poplatky: 900 Kč, 26 účastníků</a:t>
            </a:r>
          </a:p>
          <a:p>
            <a:pPr lvl="1"/>
            <a:r>
              <a:rPr lang="cs-CZ" dirty="0" smtClean="0"/>
              <a:t>Dotace od kraje: 3500 Kč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02211"/>
              </p:ext>
            </p:extLst>
          </p:nvPr>
        </p:nvGraphicFramePr>
        <p:xfrm>
          <a:off x="1187624" y="4005064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Částka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3 500 Kč</a:t>
                      </a:r>
                      <a:endParaRPr lang="cs-CZ" dirty="0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lang="cs-CZ" dirty="0" smtClean="0"/>
                        <a:t>Účastnické poplatky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23 400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</a:t>
                      </a:r>
                      <a:r>
                        <a:rPr lang="cs-CZ" baseline="0" dirty="0" smtClean="0"/>
                        <a:t> zdroje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?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 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? Kč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9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VÝDAJE</a:t>
            </a:r>
          </a:p>
          <a:p>
            <a:pPr lvl="1"/>
            <a:r>
              <a:rPr lang="cs-CZ" dirty="0" smtClean="0"/>
              <a:t>Ubytování: 30 lidí, 80 Kč/víkend, 4 víkendy</a:t>
            </a:r>
          </a:p>
          <a:p>
            <a:pPr lvl="1"/>
            <a:r>
              <a:rPr lang="cs-CZ" dirty="0" smtClean="0"/>
              <a:t>Strava: 30 lidí, 100 Kč/víkendy, 4 víkendy</a:t>
            </a:r>
          </a:p>
          <a:p>
            <a:pPr lvl="1"/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05825"/>
              </p:ext>
            </p:extLst>
          </p:nvPr>
        </p:nvGraphicFramePr>
        <p:xfrm>
          <a:off x="1259632" y="364502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Částka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Ubytování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10 000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Strava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12 000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Materiál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5 500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Cestovné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2 000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VÝDAJE 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29 500 Kč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0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102625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61023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Potřeba prostředků na aktivity oddílu, resp. střediska</a:t>
            </a:r>
          </a:p>
          <a:p>
            <a:r>
              <a:rPr lang="cs-CZ" dirty="0" smtClean="0"/>
              <a:t>3 oblasti zdrojů</a:t>
            </a:r>
          </a:p>
          <a:p>
            <a:pPr lvl="1"/>
            <a:r>
              <a:rPr lang="cs-CZ" dirty="0" smtClean="0"/>
              <a:t>Vlastní zdroje</a:t>
            </a:r>
          </a:p>
          <a:p>
            <a:pPr lvl="1"/>
            <a:r>
              <a:rPr lang="cs-CZ" dirty="0" smtClean="0"/>
              <a:t>Cizí zdroje</a:t>
            </a:r>
          </a:p>
          <a:p>
            <a:pPr lvl="1"/>
            <a:r>
              <a:rPr lang="cs-CZ" dirty="0" smtClean="0"/>
              <a:t>Potenciální 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6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Pokladní kniha, vyúčtování akce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6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prvotních dokladů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Paragon, účtenka, zjednodušený daňový doklad, faktura, cestovní příkaz, jízdenka, vstupenka, příjmový doklad (od jiného subjektu)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5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mini 1.5 - light">
  <a:themeElements>
    <a:clrScheme name="Gemini dark">
      <a:dk1>
        <a:srgbClr val="000000"/>
      </a:dk1>
      <a:lt1>
        <a:srgbClr val="E9E9E9"/>
      </a:lt1>
      <a:dk2>
        <a:srgbClr val="262626"/>
      </a:dk2>
      <a:lt2>
        <a:srgbClr val="E9E9E9"/>
      </a:lt2>
      <a:accent1>
        <a:srgbClr val="262626"/>
      </a:accent1>
      <a:accent2>
        <a:srgbClr val="FFF200"/>
      </a:accent2>
      <a:accent3>
        <a:srgbClr val="262626"/>
      </a:accent3>
      <a:accent4>
        <a:srgbClr val="FFF200"/>
      </a:accent4>
      <a:accent5>
        <a:srgbClr val="262626"/>
      </a:accent5>
      <a:accent6>
        <a:srgbClr val="FFF200"/>
      </a:accent6>
      <a:hlink>
        <a:srgbClr val="E36C09"/>
      </a:hlink>
      <a:folHlink>
        <a:srgbClr val="E36C09"/>
      </a:folHlink>
    </a:clrScheme>
    <a:fontScheme name="Gemini Dark">
      <a:majorFont>
        <a:latin typeface="Georgia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Gemini 1.5 - light</Template>
  <TotalTime>232</TotalTime>
  <Words>544</Words>
  <Application>Microsoft Office PowerPoint</Application>
  <PresentationFormat>Předvádění na obrazovce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Gemini 1.5 - light</vt:lpstr>
      <vt:lpstr>Rozpočet</vt:lpstr>
      <vt:lpstr>Hospodaření akce a zajištění hospodaření oddílu vůbec</vt:lpstr>
      <vt:lpstr>Hospodaření akce</vt:lpstr>
      <vt:lpstr>Rozpočet Rádcovského kurzu</vt:lpstr>
      <vt:lpstr>Prezentace aplikace PowerPoint</vt:lpstr>
      <vt:lpstr>Prezentace aplikace PowerPoint</vt:lpstr>
      <vt:lpstr>Zdroje financování</vt:lpstr>
      <vt:lpstr>Pokladní kniha, vyúčtování akce</vt:lpstr>
      <vt:lpstr>Typy prvotních dokladů</vt:lpstr>
      <vt:lpstr>Prvotní doklad</vt:lpstr>
      <vt:lpstr>Náležitosti účetního dokladu</vt:lpstr>
      <vt:lpstr>Účetní doklad</vt:lpstr>
      <vt:lpstr>Cestovní příkaz</vt:lpstr>
      <vt:lpstr>Jak vyplnit běžné doklady?</vt:lpstr>
      <vt:lpstr>Prezentace aplikace PowerPoint</vt:lpstr>
      <vt:lpstr>Prezentace aplikace PowerPoint</vt:lpstr>
      <vt:lpstr>Pokladní kniha</vt:lpstr>
      <vt:lpstr>Prezentace aplikace PowerPoint</vt:lpstr>
      <vt:lpstr>Majetek</vt:lpstr>
      <vt:lpstr>Dělení majetku</vt:lpstr>
      <vt:lpstr>Karta operativní evidence majetku</vt:lpstr>
      <vt:lpstr>Inventarizace</vt:lpstr>
      <vt:lpstr>Předpisy týkající se hospodaření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část - Rozpočet</dc:title>
  <dc:creator>Lenka</dc:creator>
  <cp:lastModifiedBy>Lenka</cp:lastModifiedBy>
  <cp:revision>24</cp:revision>
  <dcterms:created xsi:type="dcterms:W3CDTF">2013-08-03T12:07:52Z</dcterms:created>
  <dcterms:modified xsi:type="dcterms:W3CDTF">2013-08-08T17:39:56Z</dcterms:modified>
</cp:coreProperties>
</file>