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38" r:id="rId3"/>
    <p:sldId id="339" r:id="rId4"/>
    <p:sldId id="340" r:id="rId5"/>
    <p:sldId id="341" r:id="rId6"/>
    <p:sldId id="323" r:id="rId7"/>
    <p:sldId id="342" r:id="rId8"/>
    <p:sldId id="324" r:id="rId9"/>
    <p:sldId id="325" r:id="rId10"/>
    <p:sldId id="326" r:id="rId11"/>
    <p:sldId id="327" r:id="rId12"/>
    <p:sldId id="328" r:id="rId13"/>
    <p:sldId id="329" r:id="rId14"/>
    <p:sldId id="343" r:id="rId15"/>
    <p:sldId id="344" r:id="rId16"/>
    <p:sldId id="345" r:id="rId17"/>
    <p:sldId id="346" r:id="rId18"/>
    <p:sldId id="335" r:id="rId19"/>
    <p:sldId id="33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2" autoAdjust="0"/>
    <p:restoredTop sz="86377" autoAdjust="0"/>
  </p:normalViewPr>
  <p:slideViewPr>
    <p:cSldViewPr>
      <p:cViewPr>
        <p:scale>
          <a:sx n="67" d="100"/>
          <a:sy n="67" d="100"/>
        </p:scale>
        <p:origin x="-2904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F85A25-6C3B-45BC-A506-D0D30C51AB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857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Anča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42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Čtení zpětných vazeb – zvláštní dokument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93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Kulich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54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Gymi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349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Gymi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11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Moulin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85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Moulin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78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Moulin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48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Anča a Caesar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2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Anča a Caesar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59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Anča a Caesar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22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Anča a Caesar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10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Bebe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85A25-6C3B-45BC-A506-D0D30C51AB83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87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BD0C-1AD9-40CC-AE38-65D732879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70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CA3-6BBB-4BF8-981C-A90A05DD62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09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AD2F-FA1C-4151-BDE5-CD534D91D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4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741613" y="762000"/>
            <a:ext cx="5484812" cy="4953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00AF-B581-458E-83BA-F7BB3CE531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99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858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2400">
              <a:latin typeface="Times New Roman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40" y="192"/>
            <a:chExt cx="5286" cy="3648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480" y="2256"/>
              <a:ext cx="48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Times New Roman" pitchFamily="18" charset="0"/>
              </a:endParaRPr>
            </a:p>
          </p:txBody>
        </p:sp>
      </p:grpSp>
      <p:pic>
        <p:nvPicPr>
          <p:cNvPr id="12" name="Picture 14" descr="Logo-gemin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05581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8248650" cy="2057400"/>
          </a:xfrm>
          <a:noFill/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437063"/>
            <a:ext cx="584835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50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40423-CFA8-47A2-87FF-BD2F839FB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26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FC21-413D-4DD8-BA02-C27EC4AEE6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19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5588" y="1217613"/>
            <a:ext cx="4276725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4713" y="1217613"/>
            <a:ext cx="4276725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1054-65DE-46E3-BB9C-3017289DD3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12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9D72-1EEC-44C2-BFB7-FF1A562DA8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020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6A30-6AAC-4916-90FE-CB0C77A6F0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85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9D9D-2812-4A76-BAEF-DE21457FD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4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0784E-D4CD-4E79-ADFF-9881252392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40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E6E1-0154-48F6-8901-C1B15F5882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208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2D02-E99E-4FD1-942A-A3C8553DF7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575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E20F-9799-49BF-B91D-94440B4EED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38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4975" y="211138"/>
            <a:ext cx="2176463" cy="59197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5588" y="211138"/>
            <a:ext cx="6376987" cy="59197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397E-EACC-4F6B-9F7C-D54CFF43D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55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763" y="211138"/>
            <a:ext cx="8694737" cy="9874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55588" y="1217613"/>
            <a:ext cx="4276725" cy="49133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4713" y="1217613"/>
            <a:ext cx="4276725" cy="49133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1B1A-D82C-4C86-8AC7-C3AF038FE4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18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741613" y="762000"/>
            <a:ext cx="5484812" cy="4953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32A8-2557-4ED4-8CB0-B030B7FB82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7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16F3-68EB-46D8-A002-02F4A212B7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83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5E47-0357-44F0-8752-AA50A5DF26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08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1021-7CF7-4F0D-B829-914B788532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2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0156-909F-4C16-901C-20973C02D2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86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665A-029A-428B-9F8A-E8EB9FBECC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8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EFC5E-54E1-4061-8DFE-33C497ADE6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85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E6B2-4967-4285-A7BD-DC79522F72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7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DA0D0C7A-F295-4C8D-A077-F384DF8FCB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8763" y="211138"/>
            <a:ext cx="8694737" cy="987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8" y="1217613"/>
            <a:ext cx="870585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9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165158BF-9F65-4F65-8AD3-12A58DEBA6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915400" y="0"/>
            <a:ext cx="228600" cy="2127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8948738" cy="2127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953500" y="214313"/>
            <a:ext cx="190500" cy="1254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gray">
          <a:xfrm>
            <a:off x="3779838" y="6308725"/>
            <a:ext cx="1812925" cy="455613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72000" tIns="72000" r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b="1" smtClean="0">
                <a:solidFill>
                  <a:schemeClr val="bg2"/>
                </a:solidFill>
                <a:latin typeface="Trebuchet MS" pitchFamily="34" charset="0"/>
              </a:rPr>
              <a:t>www.gewiki.cz</a:t>
            </a: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0" y="0"/>
            <a:ext cx="260350" cy="2127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0" y="214313"/>
            <a:ext cx="255588" cy="1254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2400">
              <a:latin typeface="Times New Roman" pitchFamily="18" charset="0"/>
            </a:endParaRPr>
          </a:p>
        </p:txBody>
      </p:sp>
      <p:pic>
        <p:nvPicPr>
          <p:cNvPr id="2060" name="Picture 13" descr="Logo-gemini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88" y="6289675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stortym@gewiki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hyperlink" Target="mailto:bebe@gewiki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Vůdcovský lesní kurz Castor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Vize, představy</a:t>
            </a:r>
          </a:p>
          <a:p>
            <a:r>
              <a:rPr lang="cs-CZ" dirty="0" smtClean="0"/>
              <a:t>Důležité věci v průběhu kurzu</a:t>
            </a:r>
          </a:p>
          <a:p>
            <a:r>
              <a:rPr lang="cs-CZ" dirty="0" smtClean="0"/>
              <a:t>První víkend</a:t>
            </a:r>
          </a:p>
          <a:p>
            <a:r>
              <a:rPr lang="cs-CZ" dirty="0" smtClean="0"/>
              <a:t>Castoři a </a:t>
            </a:r>
            <a:r>
              <a:rPr lang="cs-CZ" dirty="0" err="1" smtClean="0"/>
              <a:t>CastorTým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3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Předakce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Několikadenní aktivita organizovaná Castory pro znevýhodněné děti</a:t>
            </a:r>
          </a:p>
          <a:p>
            <a:r>
              <a:rPr lang="cs-CZ" altLang="cs-CZ" smtClean="0"/>
              <a:t>Proč</a:t>
            </a:r>
          </a:p>
          <a:p>
            <a:pPr lvl="1"/>
            <a:r>
              <a:rPr lang="cs-CZ" altLang="cs-CZ" smtClean="0"/>
              <a:t>Castoři ukáží jak pracují s dětmi</a:t>
            </a:r>
          </a:p>
          <a:p>
            <a:pPr lvl="1"/>
            <a:r>
              <a:rPr lang="cs-CZ" altLang="cs-CZ" smtClean="0"/>
              <a:t>Jak pracují v týmu</a:t>
            </a:r>
          </a:p>
          <a:p>
            <a:pPr lvl="1"/>
            <a:r>
              <a:rPr lang="cs-CZ" altLang="cs-CZ" smtClean="0"/>
              <a:t>Ověří si tím řadu kompetencí</a:t>
            </a:r>
          </a:p>
          <a:p>
            <a:pPr lvl="1"/>
            <a:r>
              <a:rPr lang="cs-CZ" altLang="cs-CZ" smtClean="0"/>
              <a:t>Stmelí se jako tým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763" y="1981200"/>
            <a:ext cx="3017837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275" y="4191000"/>
            <a:ext cx="294481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Předakce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588" y="1524000"/>
            <a:ext cx="5078412" cy="4606925"/>
          </a:xfrm>
        </p:spPr>
        <p:txBody>
          <a:bodyPr/>
          <a:lstStyle/>
          <a:p>
            <a:r>
              <a:rPr lang="cs-CZ" altLang="cs-CZ" smtClean="0"/>
              <a:t>Castoři předakci připravují část třetího víkendu</a:t>
            </a:r>
          </a:p>
          <a:p>
            <a:endParaRPr lang="cs-CZ" altLang="cs-CZ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1295400"/>
            <a:ext cx="3238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3336925"/>
            <a:ext cx="41338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Většina kateder* připravuje ústní zkoušku, některé navíc písemnou</a:t>
            </a:r>
          </a:p>
          <a:p>
            <a:r>
              <a:rPr lang="cs-CZ" altLang="cs-CZ" smtClean="0"/>
              <a:t>Součástí zkoušek je také obhajoba projektů</a:t>
            </a:r>
          </a:p>
          <a:p>
            <a:r>
              <a:rPr lang="cs-CZ" altLang="cs-CZ" smtClean="0"/>
              <a:t>Proč:</a:t>
            </a:r>
          </a:p>
          <a:p>
            <a:pPr lvl="1"/>
            <a:r>
              <a:rPr lang="cs-CZ" altLang="cs-CZ" smtClean="0"/>
              <a:t>Ověřuje to celou řadu kompetencí </a:t>
            </a:r>
            <a:r>
              <a:rPr lang="cs-CZ" altLang="cs-CZ" smtClean="0">
                <a:sym typeface="Wingdings" pitchFamily="2" charset="2"/>
              </a:rPr>
              <a:t></a:t>
            </a:r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castoří</a:t>
            </a:r>
            <a:r>
              <a:rPr lang="cs-CZ" dirty="0" smtClean="0"/>
              <a:t> víkend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první víkend je podle nás klíčové tohle:</a:t>
            </a:r>
          </a:p>
          <a:p>
            <a:pPr lvl="1"/>
            <a:r>
              <a:rPr lang="cs-CZ" dirty="0"/>
              <a:t>Nabízí seznámení s </a:t>
            </a:r>
            <a:r>
              <a:rPr lang="cs-CZ" dirty="0" err="1"/>
              <a:t>Gemini</a:t>
            </a:r>
            <a:r>
              <a:rPr lang="cs-CZ" dirty="0"/>
              <a:t>, Týmem, </a:t>
            </a:r>
            <a:r>
              <a:rPr lang="cs-CZ" dirty="0" err="1"/>
              <a:t>Polluxi</a:t>
            </a:r>
            <a:r>
              <a:rPr lang="cs-CZ" dirty="0"/>
              <a:t> a ostatními </a:t>
            </a:r>
            <a:r>
              <a:rPr lang="cs-CZ" dirty="0" smtClean="0"/>
              <a:t>Castory</a:t>
            </a:r>
            <a:endParaRPr lang="cs-CZ" dirty="0" smtClean="0"/>
          </a:p>
          <a:p>
            <a:pPr lvl="1"/>
            <a:r>
              <a:rPr lang="cs-CZ" dirty="0" smtClean="0"/>
              <a:t>Nabízí </a:t>
            </a:r>
            <a:r>
              <a:rPr lang="cs-CZ" dirty="0"/>
              <a:t>prožitek skautského společenství a motivaci k další službě a dalšímu </a:t>
            </a:r>
            <a:r>
              <a:rPr lang="cs-CZ" dirty="0" smtClean="0"/>
              <a:t>vzdělávání</a:t>
            </a:r>
          </a:p>
          <a:p>
            <a:r>
              <a:rPr lang="cs-CZ" dirty="0" smtClean="0"/>
              <a:t>Trochu </a:t>
            </a:r>
            <a:r>
              <a:rPr lang="cs-CZ" dirty="0" smtClean="0"/>
              <a:t>by se tam mělo projevit i:</a:t>
            </a:r>
          </a:p>
          <a:p>
            <a:pPr lvl="1"/>
            <a:r>
              <a:rPr lang="cs-CZ" dirty="0"/>
              <a:t>je místem pro výměnu zkušeností, hledání nových metod, přístupů a </a:t>
            </a:r>
            <a:r>
              <a:rPr lang="cs-CZ" dirty="0" smtClean="0"/>
              <a:t>programů</a:t>
            </a:r>
            <a:endParaRPr lang="cs-CZ" sz="2200" dirty="0"/>
          </a:p>
          <a:p>
            <a:pPr lvl="1"/>
            <a:r>
              <a:rPr lang="cs-CZ" dirty="0"/>
              <a:t>příprava pro roli vůdkyně či vůdce skautského oddílu, a to v oblasti znalostí, </a:t>
            </a:r>
            <a:r>
              <a:rPr lang="cs-CZ" dirty="0" smtClean="0"/>
              <a:t>vědomostí </a:t>
            </a:r>
            <a:r>
              <a:rPr lang="cs-CZ" dirty="0"/>
              <a:t>- </a:t>
            </a:r>
            <a:r>
              <a:rPr lang="cs-CZ" dirty="0" smtClean="0"/>
              <a:t>jako ochutnávka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castoří</a:t>
            </a:r>
            <a:r>
              <a:rPr lang="cs-CZ" dirty="0" smtClean="0"/>
              <a:t> víkend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Řekli či napsali </a:t>
            </a:r>
            <a:r>
              <a:rPr lang="cs-CZ" dirty="0"/>
              <a:t>C</a:t>
            </a:r>
            <a:r>
              <a:rPr lang="cs-CZ" dirty="0" smtClean="0"/>
              <a:t>astoři…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3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castoří</a:t>
            </a:r>
            <a:r>
              <a:rPr lang="cs-CZ" dirty="0" smtClean="0"/>
              <a:t> víkend</a:t>
            </a:r>
            <a:endParaRPr lang="cs-CZ" dirty="0"/>
          </a:p>
        </p:txBody>
      </p:sp>
      <p:pic>
        <p:nvPicPr>
          <p:cNvPr id="50178" name="Picture 2" descr="https://lh3.googleusercontent.com/-RMCW7mU3-YU/S9S-xRZirvI/AAAAAAAAFyI/FKiQP6i9B-E/w1355-h901-no/DSC_15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810000" cy="25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lh6.googleusercontent.com/-vML9VIlSg9Q/S9TAzf35I9I/AAAAAAAAFzo/U_aTtsDTWW0/w1357-h901-no/DSC_1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343400" cy="28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://img16.rajce.idnes.cz/d1603/6/6399/6399271_4eb2fb83399585fbc88825b548aedc09/images/SAM_0532.jpg?ver=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85" y="1447801"/>
            <a:ext cx="330314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http://img16.rajce.idnes.cz/d1602/8/8008/8008306_8bdaf491eedf8069cdb963713bdb0118/images/SAM_1948.jpg?ver=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322" y="3276600"/>
            <a:ext cx="3787834" cy="28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https://fbcdn-sphotos-b-a.akamaihd.net/hphotos-ak-ash3/t1/532855_556473604393336_1210531052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153" y="1219200"/>
            <a:ext cx="5646047" cy="3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Castoři – co o nich víme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Castorů je 34, minimálně 1 na víkendu nebude. </a:t>
            </a:r>
          </a:p>
          <a:p>
            <a:r>
              <a:rPr lang="cs-CZ" dirty="0" smtClean="0"/>
              <a:t>Průměrně jim je kolem 20 let, od 18 do 27. </a:t>
            </a:r>
          </a:p>
          <a:p>
            <a:r>
              <a:rPr lang="cs-CZ" dirty="0" smtClean="0"/>
              <a:t>Je více holek než kluků</a:t>
            </a:r>
          </a:p>
          <a:p>
            <a:r>
              <a:rPr lang="cs-CZ" dirty="0" smtClean="0"/>
              <a:t>Jsou z 9 krajů, hodně jich je z Prahy</a:t>
            </a:r>
          </a:p>
          <a:p>
            <a:r>
              <a:rPr lang="cs-CZ" dirty="0" smtClean="0"/>
              <a:t>Většina působí ve vedení nějakého oddílu</a:t>
            </a:r>
          </a:p>
          <a:p>
            <a:r>
              <a:rPr lang="cs-CZ" dirty="0" smtClean="0"/>
              <a:t>Mohou rozumně přijet a odjet z víkendu, nemají to extrémně daleko</a:t>
            </a:r>
          </a:p>
          <a:p>
            <a:r>
              <a:rPr lang="cs-CZ" dirty="0" smtClean="0"/>
              <a:t>Většina studuje VŠ, hodně studuje gymnázium, pracující a jiní studenti jsou výjimkou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3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258763" y="211138"/>
            <a:ext cx="8694737" cy="987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cs-CZ" altLang="cs-CZ" kern="0" smtClean="0"/>
              <a:t>Castor Tým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1416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533400"/>
            <a:ext cx="2901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32025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scontent-b.xx.fbcdn.net/hphotos-ash3/t1/540269_3956877006721_904572795_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3128963"/>
            <a:ext cx="26670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ewiki.cz/images/thumb/2/26/BeBe_1.jpg/240px-BeBe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072" y="4572000"/>
            <a:ext cx="2516038" cy="1869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ndres Kulišen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438398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223838" y="457200"/>
            <a:ext cx="8694737" cy="987425"/>
          </a:xfrm>
        </p:spPr>
        <p:txBody>
          <a:bodyPr/>
          <a:lstStyle/>
          <a:p>
            <a:r>
              <a:rPr lang="cs-CZ" altLang="cs-CZ" smtClean="0"/>
              <a:t>Komunikace s CT a s Castory mimo víkendy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55588" y="1981200"/>
            <a:ext cx="8705850" cy="4149725"/>
          </a:xfrm>
        </p:spPr>
        <p:txBody>
          <a:bodyPr/>
          <a:lstStyle/>
          <a:p>
            <a:r>
              <a:rPr lang="cs-CZ" altLang="cs-CZ" smtClean="0">
                <a:hlinkClick r:id="rId3"/>
              </a:rPr>
              <a:t>castortym@gewiki.cz</a:t>
            </a:r>
            <a:endParaRPr lang="cs-CZ" altLang="cs-CZ" smtClean="0"/>
          </a:p>
          <a:p>
            <a:r>
              <a:rPr lang="cs-CZ" altLang="cs-CZ" smtClean="0">
                <a:hlinkClick r:id="rId4"/>
              </a:rPr>
              <a:t>bebe@gewiki.cz</a:t>
            </a:r>
            <a:endParaRPr lang="cs-CZ" altLang="cs-CZ" smtClean="0"/>
          </a:p>
        </p:txBody>
      </p:sp>
      <p:pic>
        <p:nvPicPr>
          <p:cNvPr id="4" name="Picture 4" descr="http://www.gewiki.cz/images/thumb/2/26/BeBe_1.jpg/240px-BeBe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679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má kurz být?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Posláním </a:t>
            </a:r>
            <a:r>
              <a:rPr lang="cs-CZ" dirty="0"/>
              <a:t>vůdcovského kurzu je především příprava pro roli vůdkyně či vůdce skautského oddílu, a to </a:t>
            </a:r>
            <a:r>
              <a:rPr lang="cs-CZ" dirty="0" smtClean="0"/>
              <a:t>v oblasti </a:t>
            </a:r>
            <a:r>
              <a:rPr lang="cs-CZ" dirty="0"/>
              <a:t>znalostí, vědomostí, dovedností, postojů </a:t>
            </a:r>
            <a:r>
              <a:rPr lang="cs-CZ" dirty="0" smtClean="0"/>
              <a:t>a návyků</a:t>
            </a:r>
            <a:r>
              <a:rPr lang="cs-CZ" dirty="0"/>
              <a:t>. Nabízí prožitek skautského společenství a motivaci k další službě a dalšímu vzdělávání, je místem pro výměnu zkušeností, hledání nových metod, přístupů a programů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má kurz být?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56694" y="3407896"/>
            <a:ext cx="3630612" cy="685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cs-CZ" dirty="0" smtClean="0"/>
              <a:t>Z pohledu </a:t>
            </a:r>
            <a:r>
              <a:rPr lang="cs-CZ" dirty="0" err="1" smtClean="0"/>
              <a:t>castorů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1000" y="5181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+mn-lt"/>
              </a:rPr>
              <a:t>Po nedávné fázi syndromu vyhoření se ale sbírám a dávám svůj vztah ke skautu dohromady.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19600" y="250060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Vést oddíl, to je můj největší sen v posledních letech. </a:t>
            </a:r>
            <a:endParaRPr lang="cs-CZ" i="1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673" y="156617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+mn-lt"/>
              </a:rPr>
              <a:t>C</a:t>
            </a:r>
            <a:r>
              <a:rPr lang="cs-CZ" i="1" dirty="0" smtClean="0">
                <a:latin typeface="+mn-lt"/>
              </a:rPr>
              <a:t>hci se posunout dál, vzdělávat se v tom, co dělám, chci to dělat dobře a líp.</a:t>
            </a:r>
            <a:endParaRPr lang="cs-CZ" i="1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34000" y="1295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+mn-lt"/>
              </a:rPr>
              <a:t>Ráda se učím novým věcem a seznamuji se s novými lidmi.</a:t>
            </a:r>
            <a:endParaRPr lang="cs-CZ" i="1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92686" y="3239592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…</a:t>
            </a:r>
            <a:r>
              <a:rPr lang="pt-BR" i="1" dirty="0" smtClean="0">
                <a:latin typeface="+mn-lt"/>
              </a:rPr>
              <a:t>kde se něco naučím, poznám super lidi, posunu se dál, inspiruje mě to... </a:t>
            </a:r>
            <a:endParaRPr lang="cs-CZ" i="1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000" y="2362200"/>
            <a:ext cx="207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Aktivity, které pořádně namotivují do vedení</a:t>
            </a:r>
            <a:endParaRPr lang="cs-CZ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43000" y="439375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…</a:t>
            </a:r>
            <a:r>
              <a:rPr lang="pt-BR" i="1" dirty="0" smtClean="0">
                <a:latin typeface="+mn-lt"/>
              </a:rPr>
              <a:t>tím víc vidím, jak je výhodné se od ostatních učit nové věci</a:t>
            </a:r>
            <a:endParaRPr lang="cs-CZ" i="1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16490" y="50431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 Často přemýšlím, jestli má vůbec smysl trávit tolik času přípravou programu a organizací, tak doufám, že mě vůdcovský kurz přesvědčí o tom, že to smysl má.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2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má kurz být?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2756694" y="3407896"/>
            <a:ext cx="3630612" cy="685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cs-CZ" dirty="0" smtClean="0"/>
              <a:t>Je to realistické?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000" y="1447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Přineslo mi to motivaci dělat to, co dělám, pořádně.</a:t>
            </a:r>
            <a:endParaRPr lang="cs-CZ" i="1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14800" y="224186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…nové vědomosti a nové přátele…</a:t>
            </a:r>
            <a:endParaRPr lang="cs-CZ" i="1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1000" y="4953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Inspirace ze zvyků a tradic jiných oddílů</a:t>
            </a:r>
            <a:endParaRPr lang="cs-CZ" i="1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3200" y="3048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Mám chuť se do toho zase pustit. To je k nezaplacení. </a:t>
            </a:r>
            <a:endParaRPr lang="cs-CZ" i="1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91200" y="467600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Ukázalo mi, že každý člověk je jiný. A že to není špatně. </a:t>
            </a:r>
            <a:endParaRPr lang="cs-CZ" i="1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3704" y="2362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Byla to pro mě dobrý zkušenost i zážitek.</a:t>
            </a:r>
            <a:endParaRPr lang="cs-CZ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1000" y="431658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Těším se na převzetí oddílu. </a:t>
            </a:r>
            <a:endParaRPr lang="cs-CZ" i="1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66800" y="5599331"/>
            <a:ext cx="248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Taky mi to přineslo více sebevědomí. 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7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Co Castory čeká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První víkend</a:t>
            </a:r>
          </a:p>
          <a:p>
            <a:r>
              <a:rPr lang="cs-CZ" altLang="cs-CZ" dirty="0" smtClean="0"/>
              <a:t>Druhý víkend</a:t>
            </a:r>
          </a:p>
          <a:p>
            <a:pPr lvl="1"/>
            <a:r>
              <a:rPr lang="cs-CZ" altLang="cs-CZ" dirty="0" smtClean="0"/>
              <a:t>náročná přednáška o plánování, </a:t>
            </a:r>
          </a:p>
          <a:p>
            <a:pPr lvl="1"/>
            <a:r>
              <a:rPr lang="cs-CZ" altLang="cs-CZ" dirty="0" smtClean="0"/>
              <a:t>plánování </a:t>
            </a:r>
            <a:r>
              <a:rPr lang="cs-CZ" altLang="cs-CZ" dirty="0" err="1" smtClean="0"/>
              <a:t>předakce</a:t>
            </a:r>
            <a:r>
              <a:rPr lang="cs-CZ" altLang="cs-CZ" dirty="0" smtClean="0"/>
              <a:t>, </a:t>
            </a:r>
          </a:p>
          <a:p>
            <a:pPr lvl="1"/>
            <a:r>
              <a:rPr lang="cs-CZ" altLang="cs-CZ" dirty="0" smtClean="0"/>
              <a:t>hodně vzdělávacích programů, </a:t>
            </a:r>
          </a:p>
          <a:p>
            <a:pPr lvl="1"/>
            <a:r>
              <a:rPr lang="cs-CZ" altLang="cs-CZ" dirty="0" smtClean="0"/>
              <a:t>větší hra,</a:t>
            </a:r>
          </a:p>
          <a:p>
            <a:pPr lvl="1"/>
            <a:r>
              <a:rPr lang="cs-CZ" altLang="cs-CZ" dirty="0" smtClean="0"/>
              <a:t> …</a:t>
            </a:r>
          </a:p>
          <a:p>
            <a:r>
              <a:rPr lang="cs-CZ" altLang="cs-CZ" dirty="0" smtClean="0"/>
              <a:t>Léto</a:t>
            </a:r>
          </a:p>
          <a:p>
            <a:pPr lvl="1"/>
            <a:r>
              <a:rPr lang="cs-CZ" altLang="cs-CZ" dirty="0" smtClean="0"/>
              <a:t>Větší zážitkový program</a:t>
            </a:r>
          </a:p>
          <a:p>
            <a:pPr lvl="1"/>
            <a:r>
              <a:rPr lang="cs-CZ" altLang="cs-CZ" dirty="0" smtClean="0"/>
              <a:t>„velká“ a „malá“ hra</a:t>
            </a:r>
          </a:p>
          <a:p>
            <a:pPr lvl="1"/>
            <a:r>
              <a:rPr lang="cs-CZ" altLang="cs-CZ" dirty="0" smtClean="0"/>
              <a:t>Velké vzdělávací programy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/>
              <a:t>C</a:t>
            </a:r>
            <a:r>
              <a:rPr lang="cs-CZ" dirty="0" smtClean="0"/>
              <a:t>astory čeká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Úkoly</a:t>
            </a:r>
          </a:p>
          <a:p>
            <a:pPr lvl="1"/>
            <a:r>
              <a:rPr lang="cs-CZ" altLang="cs-CZ" dirty="0" smtClean="0"/>
              <a:t>Éčka (e.gewiki.cz)</a:t>
            </a:r>
          </a:p>
          <a:p>
            <a:pPr lvl="1"/>
            <a:r>
              <a:rPr lang="cs-CZ" altLang="cs-CZ" dirty="0" smtClean="0"/>
              <a:t>Projekt</a:t>
            </a:r>
          </a:p>
          <a:p>
            <a:pPr lvl="1"/>
            <a:r>
              <a:rPr lang="cs-CZ" altLang="cs-CZ" dirty="0" smtClean="0"/>
              <a:t>Pozorování</a:t>
            </a:r>
          </a:p>
          <a:p>
            <a:pPr lvl="1"/>
            <a:r>
              <a:rPr lang="cs-CZ" altLang="cs-CZ" dirty="0" smtClean="0"/>
              <a:t>Výměna v oddílech</a:t>
            </a:r>
          </a:p>
          <a:p>
            <a:pPr lvl="1"/>
            <a:r>
              <a:rPr lang="cs-CZ" altLang="cs-CZ" dirty="0" err="1" smtClean="0"/>
              <a:t>Předakce</a:t>
            </a:r>
            <a:endParaRPr lang="cs-CZ" altLang="cs-CZ" dirty="0" smtClean="0"/>
          </a:p>
          <a:p>
            <a:r>
              <a:rPr lang="cs-CZ" altLang="cs-CZ" dirty="0" smtClean="0"/>
              <a:t>Zkoušky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9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Castoři plánují relevantní akci pro svůj oddíl, kmen, středisko, …</a:t>
            </a:r>
          </a:p>
          <a:p>
            <a:r>
              <a:rPr lang="cs-CZ" altLang="cs-CZ" smtClean="0"/>
              <a:t>Prochází celým plánovacím procesem, od analýzy současného stavu, přes konkrétní cíle až po plán realizace.</a:t>
            </a:r>
          </a:p>
          <a:p>
            <a:r>
              <a:rPr lang="cs-CZ" altLang="cs-CZ" smtClean="0"/>
              <a:t>Proč</a:t>
            </a:r>
          </a:p>
          <a:p>
            <a:pPr lvl="1"/>
            <a:r>
              <a:rPr lang="cs-CZ" altLang="cs-CZ" smtClean="0"/>
              <a:t>Castoři ukáží jak umí plánovat</a:t>
            </a:r>
          </a:p>
          <a:p>
            <a:pPr lvl="1"/>
            <a:r>
              <a:rPr lang="cs-CZ" altLang="cs-CZ" smtClean="0"/>
              <a:t>Získají spousty podnětů, nápadů a zpětné vazby od všech na Gemini</a:t>
            </a:r>
          </a:p>
          <a:p>
            <a:pPr lvl="1"/>
            <a:r>
              <a:rPr lang="cs-CZ" altLang="cs-CZ" smtClean="0"/>
              <a:t>Výsledky své práce mohou prakticky použít</a:t>
            </a:r>
          </a:p>
          <a:p>
            <a:pPr lvl="1"/>
            <a:r>
              <a:rPr lang="cs-CZ" altLang="cs-CZ" smtClean="0"/>
              <a:t>Ověří si tím řadu kompetencí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Castoři mají za úkol pozorovat dítě v oddíle a napsat o tom strukturovaný záznam</a:t>
            </a:r>
          </a:p>
          <a:p>
            <a:pPr>
              <a:defRPr/>
            </a:pPr>
            <a:r>
              <a:rPr lang="cs-CZ" dirty="0" smtClean="0"/>
              <a:t>Proč?</a:t>
            </a:r>
          </a:p>
          <a:p>
            <a:pPr lvl="1">
              <a:defRPr/>
            </a:pPr>
            <a:r>
              <a:rPr lang="cs-CZ" dirty="0" smtClean="0"/>
              <a:t>Jde o nejdostupnější diagnostickou metodu, která může pomoci získat o dětech v oddíle potřebné informace</a:t>
            </a:r>
          </a:p>
          <a:p>
            <a:pPr lvl="1">
              <a:defRPr/>
            </a:pPr>
            <a:r>
              <a:rPr lang="cs-CZ" dirty="0" smtClean="0"/>
              <a:t>Ověřuje se tím celá řada kompetencí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Výměna v oddílech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Castoři se vzájemně navštíví na akci svých oddílů. Každý připraví alespoň nějaký program pro cizí oddílů</a:t>
            </a:r>
          </a:p>
          <a:p>
            <a:r>
              <a:rPr lang="cs-CZ" altLang="cs-CZ" smtClean="0"/>
              <a:t>Proč?</a:t>
            </a:r>
          </a:p>
          <a:p>
            <a:pPr lvl="1"/>
            <a:r>
              <a:rPr lang="cs-CZ" altLang="cs-CZ" smtClean="0"/>
              <a:t>podívat se, jak se co dělá v jiných oddílech, na jakém systému fungují (metodika, plánování), co mají oddíly společného a co rozdílného, </a:t>
            </a:r>
          </a:p>
          <a:p>
            <a:pPr lvl="1"/>
            <a:r>
              <a:rPr lang="cs-CZ" altLang="cs-CZ" smtClean="0"/>
              <a:t>poznat, co je obecné a co konkrétní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Výchozí návrh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FFFF00"/>
      </a:lt2>
      <a:accent1>
        <a:srgbClr val="996633"/>
      </a:accent1>
      <a:accent2>
        <a:srgbClr val="000000"/>
      </a:accent2>
      <a:accent3>
        <a:srgbClr val="FFFFFF"/>
      </a:accent3>
      <a:accent4>
        <a:srgbClr val="000000"/>
      </a:accent4>
      <a:accent5>
        <a:srgbClr val="CAB8AD"/>
      </a:accent5>
      <a:accent6>
        <a:srgbClr val="000000"/>
      </a:accent6>
      <a:hlink>
        <a:srgbClr val="CC9900"/>
      </a:hlink>
      <a:folHlink>
        <a:srgbClr val="CC9900"/>
      </a:folHlink>
    </a:clrScheme>
    <a:fontScheme name="Quadra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FFFF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FFFF00"/>
        </a:lt2>
        <a:accent1>
          <a:srgbClr val="996633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000000"/>
        </a:accent6>
        <a:hlink>
          <a:srgbClr val="CC99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721</Words>
  <Application>Microsoft Office PowerPoint</Application>
  <PresentationFormat>Předvádění na obrazovce (4:3)</PresentationFormat>
  <Paragraphs>128</Paragraphs>
  <Slides>18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Quadrant</vt:lpstr>
      <vt:lpstr>Vůdcovský lesní kurz Castor</vt:lpstr>
      <vt:lpstr>Jaký má kurz být?</vt:lpstr>
      <vt:lpstr>Jaký má kurz být?</vt:lpstr>
      <vt:lpstr>Jaký má kurz být?</vt:lpstr>
      <vt:lpstr>Co Castory čeká</vt:lpstr>
      <vt:lpstr>Co Castory čeká</vt:lpstr>
      <vt:lpstr>Projekt</vt:lpstr>
      <vt:lpstr>Pozorování</vt:lpstr>
      <vt:lpstr>Výměna v oddílech</vt:lpstr>
      <vt:lpstr>Předakce</vt:lpstr>
      <vt:lpstr>Předakce</vt:lpstr>
      <vt:lpstr>Zkoušky</vt:lpstr>
      <vt:lpstr>První castoří víkend</vt:lpstr>
      <vt:lpstr>První castoří víkend</vt:lpstr>
      <vt:lpstr>První castoří víkend</vt:lpstr>
      <vt:lpstr>Castoři – co o nich víme</vt:lpstr>
      <vt:lpstr>Prezentace aplikace PowerPoint</vt:lpstr>
      <vt:lpstr>Komunikace s CT a s Castory mimo víkendy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Plánování  prvního víkendu Castorů</dc:title>
  <dc:creator>Tomáš Řehák</dc:creator>
  <cp:lastModifiedBy>František Šereda</cp:lastModifiedBy>
  <cp:revision>103</cp:revision>
  <dcterms:created xsi:type="dcterms:W3CDTF">2004-11-15T23:10:58Z</dcterms:created>
  <dcterms:modified xsi:type="dcterms:W3CDTF">2014-03-14T08:10:46Z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TC011594391029</vt:lpwstr>
  </property>
</Properties>
</file>